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1" r:id="rId3"/>
    <p:sldId id="297" r:id="rId4"/>
    <p:sldId id="260" r:id="rId5"/>
    <p:sldId id="295" r:id="rId6"/>
    <p:sldId id="292" r:id="rId7"/>
    <p:sldId id="293" r:id="rId8"/>
    <p:sldId id="300" r:id="rId9"/>
    <p:sldId id="270" r:id="rId10"/>
    <p:sldId id="271" r:id="rId11"/>
    <p:sldId id="283" r:id="rId12"/>
    <p:sldId id="294" r:id="rId13"/>
    <p:sldId id="289" r:id="rId14"/>
    <p:sldId id="298" r:id="rId15"/>
    <p:sldId id="299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8490014-5491-4A86-89B1-32E8717D1ED8}" type="datetimeFigureOut">
              <a:rPr lang="pl-PL" smtClean="0"/>
              <a:pPr/>
              <a:t>2018-09-24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687F6E-0872-4373-825B-3441067BB9A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pPr algn="ctr"/>
            <a:r>
              <a:rPr lang="pl-PL" sz="2700" dirty="0" smtClean="0"/>
              <a:t>Relacja mistrz – uczeń w metodzie „ćwiczeń pogłębionych” (</a:t>
            </a:r>
            <a:r>
              <a:rPr lang="pl-PL" sz="2700" dirty="0" err="1" smtClean="0"/>
              <a:t>deliberate</a:t>
            </a:r>
            <a:r>
              <a:rPr lang="pl-PL" sz="2700" dirty="0" smtClean="0"/>
              <a:t> </a:t>
            </a:r>
            <a:r>
              <a:rPr lang="pl-PL" sz="2700" dirty="0" err="1" smtClean="0"/>
              <a:t>practice</a:t>
            </a:r>
            <a:r>
              <a:rPr lang="pl-PL" sz="2700" dirty="0" smtClean="0"/>
              <a:t>) Andersa Ericssona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23728" y="4869160"/>
            <a:ext cx="5648672" cy="769640"/>
          </a:xfrm>
        </p:spPr>
        <p:txBody>
          <a:bodyPr>
            <a:normAutofit/>
          </a:bodyPr>
          <a:lstStyle/>
          <a:p>
            <a:r>
              <a:rPr lang="pl-PL" sz="1600" dirty="0" smtClean="0">
                <a:solidFill>
                  <a:srgbClr val="002060"/>
                </a:solidFill>
              </a:rPr>
              <a:t>Dr hab. prof. UŁ Jolanta </a:t>
            </a:r>
            <a:r>
              <a:rPr lang="pl-PL" sz="1600" dirty="0" err="1" smtClean="0">
                <a:solidFill>
                  <a:srgbClr val="002060"/>
                </a:solidFill>
              </a:rPr>
              <a:t>Bonar</a:t>
            </a:r>
            <a:endParaRPr lang="pl-PL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>
            <a:normAutofit/>
          </a:bodyPr>
          <a:lstStyle/>
          <a:p>
            <a:r>
              <a:rPr lang="pl-PL" sz="1800" dirty="0" smtClean="0">
                <a:solidFill>
                  <a:srgbClr val="002060"/>
                </a:solidFill>
              </a:rPr>
              <a:t>Tak długotrwały wysiłek wymaga </a:t>
            </a:r>
            <a:r>
              <a:rPr lang="pl-PL" sz="1800" b="1" dirty="0" smtClean="0">
                <a:solidFill>
                  <a:srgbClr val="002060"/>
                </a:solidFill>
              </a:rPr>
              <a:t>motywacji, </a:t>
            </a:r>
            <a:r>
              <a:rPr lang="pl-PL" sz="1800" dirty="0" smtClean="0">
                <a:solidFill>
                  <a:srgbClr val="002060"/>
                </a:solidFill>
              </a:rPr>
              <a:t>powstającej i podtrzymywanej w procesie zapłonu. </a:t>
            </a:r>
          </a:p>
          <a:p>
            <a:endParaRPr lang="pl-PL" sz="1800" dirty="0" smtClean="0">
              <a:solidFill>
                <a:srgbClr val="002060"/>
              </a:solidFill>
            </a:endParaRPr>
          </a:p>
          <a:p>
            <a:r>
              <a:rPr lang="pl-PL" sz="1800" dirty="0" smtClean="0">
                <a:solidFill>
                  <a:srgbClr val="002060"/>
                </a:solidFill>
              </a:rPr>
              <a:t>Motywacyjna iskra pochodzi z zewnątrz. Jest nią mała, ulotna, ale jednocześnie potężna myśl – wizja idealnej przyszłości. Wizja ukierunkowująca, dodająca energii i przyspieszająca postęp. Ta motywacja najczęściej wyrasta z pierwotnego uczucia niedostatku i potrzeby - chcę być taki jak on, chcę należeć do tej grupy… .</a:t>
            </a:r>
          </a:p>
          <a:p>
            <a:endParaRPr lang="pl-PL" sz="1800" dirty="0" smtClean="0">
              <a:solidFill>
                <a:srgbClr val="002060"/>
              </a:solidFill>
            </a:endParaRPr>
          </a:p>
          <a:p>
            <a:r>
              <a:rPr lang="pl-PL" sz="1800" dirty="0" smtClean="0">
                <a:solidFill>
                  <a:srgbClr val="002060"/>
                </a:solidFill>
              </a:rPr>
              <a:t> Może być wzbudzana również w środowisku szkolnym.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Jej źródłem może być postawa nauczyciela potrafiącego otworzyć skarbiec motywacyjnej energii swoich wychowanków.</a:t>
            </a:r>
          </a:p>
          <a:p>
            <a:pPr>
              <a:buNone/>
            </a:pPr>
            <a:endParaRPr lang="pl-PL" sz="1800" dirty="0" smtClean="0"/>
          </a:p>
          <a:p>
            <a:pPr>
              <a:buNone/>
            </a:pPr>
            <a:r>
              <a:rPr lang="pl-PL" sz="1800" dirty="0" smtClean="0"/>
              <a:t>                                                     </a:t>
            </a:r>
            <a:endParaRPr lang="pl-PL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482463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l-PL" sz="2400" dirty="0" smtClean="0">
                <a:solidFill>
                  <a:srgbClr val="002060"/>
                </a:solidFill>
              </a:rPr>
              <a:t>Pożądane cechy nauczycieli:</a:t>
            </a:r>
          </a:p>
          <a:p>
            <a:pPr eaLnBrk="1" hangingPunct="1">
              <a:buFont typeface="Arial" charset="0"/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Matryca – wiedza, doświadczenie, wyuczony instynkt.</a:t>
            </a: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Pozwala  kreatywnie i efektywnie reagować na wysiłki uczniów. Dostrzec poziom, który może zostać osiągnięty przez uczniów i kierować ich w tę stronę.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Pozwala na „pogłębianie procesu nauczania”, na rozwiązywanie każdego problemu  na wiele różnych sposobów, na wytwarzanie nieskończonej ilości powiązań. Na  lokalizowanie i rozumienie położenia każdego ucznia.</a:t>
            </a:r>
          </a:p>
          <a:p>
            <a:pPr eaLnBrk="1" hangingPunct="1">
              <a:buFont typeface="Arial" charset="0"/>
              <a:buNone/>
            </a:pPr>
            <a:endParaRPr lang="pl-PL" sz="20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pl-PL" sz="1800" dirty="0" smtClean="0">
                <a:solidFill>
                  <a:srgbClr val="002060"/>
                </a:solidFill>
              </a:rPr>
              <a:t>Spostrzegawczość i reporterska ciekawość.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Dotyczy całokształtu życia dziecka ze szczególnym uwzględnieniem procesu uczenia się. Polega na ciągłym monitorowaniu reakcji uczniów, na diagnozowaniu poziomu i jakości ich wiedzy i umiejętności. Wymaga słuchania na wielu poziomach tak, by wykorzystywać słowa i czyny do „pchnięcia uczniów w stronę sukcesu”;</a:t>
            </a: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r>
              <a:rPr lang="pl-PL" sz="1800" dirty="0" smtClean="0">
                <a:solidFill>
                  <a:srgbClr val="002060"/>
                </a:solidFill>
              </a:rPr>
              <a:t>Nawigacja GPS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umiejętność dawania żywych, aktualnych wskazówek, które prowadzą w odpowiednim kierunku. Dostrzegania sukcesów          i dodawania kolejnej warstwy trudności, permanentnego podnoszenia poprzeczki;</a:t>
            </a: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r>
              <a:rPr lang="pl-PL" sz="1800" dirty="0" smtClean="0">
                <a:solidFill>
                  <a:srgbClr val="002060"/>
                </a:solidFill>
              </a:rPr>
              <a:t>Szczerość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przekonanie, że w szkole chodzi nie tylko o naukę, ale o życie, o każdy kolejny dzień i pytanie co z nim zrobimy.</a:t>
            </a:r>
          </a:p>
          <a:p>
            <a:endParaRPr lang="pl-PL" sz="1800" dirty="0" smtClean="0"/>
          </a:p>
          <a:p>
            <a:endParaRPr lang="pl-PL" sz="1800" dirty="0" smtClean="0"/>
          </a:p>
          <a:p>
            <a:pPr>
              <a:buNone/>
            </a:pPr>
            <a:endParaRPr lang="pl-PL" sz="1800" dirty="0" smtClean="0"/>
          </a:p>
          <a:p>
            <a:endParaRPr lang="pl-PL" sz="1800" dirty="0" smtClean="0"/>
          </a:p>
          <a:p>
            <a:endParaRPr lang="pl-PL" sz="1800" dirty="0" smtClean="0"/>
          </a:p>
          <a:p>
            <a:endParaRPr lang="pl-PL" sz="1800" dirty="0" smtClean="0"/>
          </a:p>
          <a:p>
            <a:endParaRPr lang="pl-PL" sz="1800" dirty="0" smtClean="0"/>
          </a:p>
          <a:p>
            <a:endParaRPr lang="pl-PL" sz="1800" dirty="0" smtClean="0"/>
          </a:p>
          <a:p>
            <a:pPr>
              <a:buNone/>
            </a:pPr>
            <a:endParaRPr lang="pl-PL" sz="1800" dirty="0" smtClean="0"/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pl-PL" sz="2400" dirty="0" smtClean="0">
                <a:solidFill>
                  <a:srgbClr val="002060"/>
                </a:solidFill>
              </a:rPr>
              <a:t>             Wskazówki od wybitnych nauczycieli:</a:t>
            </a:r>
          </a:p>
          <a:p>
            <a:pPr>
              <a:buNone/>
              <a:defRPr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Bądź delikatny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Pozwalaj myśleć samodzielnie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Stosuj słowne pochwały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Bądź uważny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Nie oceniaj zbyt pochopnie, nie szufladkuj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Nie oczekuj ogromnych, szybkich postępów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Dobrze planuj zajęcia</a:t>
            </a:r>
          </a:p>
          <a:p>
            <a:pPr>
              <a:defRPr/>
            </a:pPr>
            <a:r>
              <a:rPr lang="pl-PL" sz="1800" dirty="0" smtClean="0">
                <a:solidFill>
                  <a:srgbClr val="002060"/>
                </a:solidFill>
              </a:rPr>
              <a:t>Koncentruj się na błędach uczniów</a:t>
            </a:r>
          </a:p>
          <a:p>
            <a:pPr>
              <a:defRPr/>
            </a:pPr>
            <a:endParaRPr lang="pl-PL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7920880" cy="344954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sz="1800" i="1" dirty="0" smtClean="0"/>
              <a:t>   	</a:t>
            </a:r>
            <a:r>
              <a:rPr lang="pl-PL" sz="1800" i="1" dirty="0" smtClean="0">
                <a:solidFill>
                  <a:srgbClr val="002060"/>
                </a:solidFill>
              </a:rPr>
              <a:t>	</a:t>
            </a:r>
            <a:r>
              <a:rPr lang="pl-PL" i="1" dirty="0" smtClean="0">
                <a:solidFill>
                  <a:srgbClr val="002060"/>
                </a:solidFill>
              </a:rPr>
              <a:t>Wszyscy nauczyciele, których poznałem byli spokojni, wręcz powściągliwi. Zwykle byli starsi. Wszyscy posiadali ten sam rodzaj spojrzenia. </a:t>
            </a:r>
          </a:p>
          <a:p>
            <a:pPr algn="just">
              <a:buNone/>
            </a:pPr>
            <a:r>
              <a:rPr lang="pl-PL" i="1" dirty="0">
                <a:solidFill>
                  <a:srgbClr val="002060"/>
                </a:solidFill>
              </a:rPr>
              <a:t> </a:t>
            </a:r>
            <a:r>
              <a:rPr lang="pl-PL" i="1" dirty="0" smtClean="0">
                <a:solidFill>
                  <a:srgbClr val="002060"/>
                </a:solidFill>
              </a:rPr>
              <a:t>  Czujny, głęboki, pozbawiony mrugnięć. Oferowali drobne, celne, bardzo szczegółowe uwagi. Charakteryzowali się niezwykłą delikatnością wobec swoich wychowanków. Dostosowywali każdą wiadomość do osobowości konkretnego ucznia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 </a:t>
            </a:r>
          </a:p>
          <a:p>
            <a:pPr>
              <a:buNone/>
            </a:pPr>
            <a:r>
              <a:rPr lang="pl-PL" sz="1600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D. </a:t>
            </a:r>
            <a:r>
              <a:rPr lang="pl-PL" sz="1600" dirty="0" err="1" smtClean="0">
                <a:solidFill>
                  <a:srgbClr val="002060"/>
                </a:solidFill>
              </a:rPr>
              <a:t>Coyle</a:t>
            </a:r>
            <a:endParaRPr lang="pl-PL" sz="1600" dirty="0" smtClean="0"/>
          </a:p>
          <a:p>
            <a:pPr>
              <a:buNone/>
            </a:pP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 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980728"/>
            <a:ext cx="8183880" cy="37375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1800" dirty="0" smtClean="0"/>
              <a:t>  	</a:t>
            </a:r>
            <a:r>
              <a:rPr lang="pl-PL" sz="2000" dirty="0" smtClean="0"/>
              <a:t>	</a:t>
            </a:r>
            <a:r>
              <a:rPr lang="pl-PL" sz="2000" dirty="0" smtClean="0">
                <a:solidFill>
                  <a:srgbClr val="002060"/>
                </a:solidFill>
              </a:rPr>
              <a:t> Dzięki takim nauczycielom edukacja staje się długą intymną rozmową, serią sygnałów i odpowiedzi, które prowadzą do wspólnego celu. </a:t>
            </a: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pl-PL" sz="2000" dirty="0" smtClean="0">
                <a:solidFill>
                  <a:srgbClr val="002060"/>
                </a:solidFill>
              </a:rPr>
              <a:t>   	Mistrzostwo nauczyciela nie polega na uniwersalnej wiedzy, którą da się wszystkim przekazać, ale na zdolności odnalezienia czułego punktu na granicy umiejętności każdego z uczniów i wysyłania mu sygnałów pomagających mu w osiąganiu wyznaczonych celów.</a:t>
            </a:r>
            <a:endParaRPr lang="pl-PL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900" dirty="0" smtClean="0">
                <a:solidFill>
                  <a:srgbClr val="002060"/>
                </a:solidFill>
              </a:rPr>
              <a:t/>
            </a:r>
            <a:br>
              <a:rPr lang="pl-PL" sz="2900" dirty="0" smtClean="0">
                <a:solidFill>
                  <a:srgbClr val="002060"/>
                </a:solidFill>
              </a:rPr>
            </a:br>
            <a:r>
              <a:rPr lang="pl-PL" sz="4400" dirty="0" smtClean="0">
                <a:solidFill>
                  <a:srgbClr val="002060"/>
                </a:solidFill>
              </a:rPr>
              <a:t>Tezy:</a:t>
            </a:r>
          </a:p>
          <a:p>
            <a:pPr>
              <a:buNone/>
            </a:pPr>
            <a:r>
              <a:rPr lang="pl-PL" sz="2900" dirty="0" smtClean="0">
                <a:solidFill>
                  <a:srgbClr val="002060"/>
                </a:solidFill>
              </a:rPr>
              <a:t/>
            </a:r>
            <a:br>
              <a:rPr lang="pl-PL" sz="2900" dirty="0" smtClean="0">
                <a:solidFill>
                  <a:srgbClr val="002060"/>
                </a:solidFill>
              </a:rPr>
            </a:br>
            <a:r>
              <a:rPr lang="pl-PL" sz="2900" dirty="0" smtClean="0">
                <a:solidFill>
                  <a:srgbClr val="002060"/>
                </a:solidFill>
              </a:rPr>
              <a:t/>
            </a:r>
            <a:br>
              <a:rPr lang="pl-PL" sz="2900" dirty="0" smtClean="0">
                <a:solidFill>
                  <a:srgbClr val="002060"/>
                </a:solidFill>
              </a:rPr>
            </a:br>
            <a:r>
              <a:rPr lang="pl-PL" sz="3300" dirty="0" smtClean="0">
                <a:solidFill>
                  <a:srgbClr val="002060"/>
                </a:solidFill>
              </a:rPr>
              <a:t>1. Wysoki poziom naszych umiejętności  jest skutkiem zdolności wrodzonych oraz  świadomej, efektywnej pracy i realnego celu – realizowanego zgodnie z planem</a:t>
            </a:r>
          </a:p>
          <a:p>
            <a:pPr>
              <a:buNone/>
            </a:pPr>
            <a:endParaRPr lang="pl-PL" sz="33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3300" dirty="0" smtClean="0">
                <a:solidFill>
                  <a:srgbClr val="002060"/>
                </a:solidFill>
              </a:rPr>
              <a:t>    2. Nie wystarczy jedynie ćwiczyć, ale trzeba robić to efektywnie.</a:t>
            </a:r>
          </a:p>
          <a:p>
            <a:pPr>
              <a:buNone/>
            </a:pPr>
            <a:endParaRPr lang="pl-PL" sz="33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3300" dirty="0" smtClean="0">
                <a:solidFill>
                  <a:srgbClr val="002060"/>
                </a:solidFill>
              </a:rPr>
              <a:t>    3. Motywacja wyzwalająca energię dla długotrwałego wysiłku może mieć charakter zewnętrzny.</a:t>
            </a:r>
          </a:p>
          <a:p>
            <a:pPr>
              <a:buNone/>
            </a:pPr>
            <a:endParaRPr lang="pl-PL" sz="33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3300" dirty="0" smtClean="0">
                <a:solidFill>
                  <a:srgbClr val="002060"/>
                </a:solidFill>
              </a:rPr>
              <a:t>    4. Szkoła może być  przestrzenią wprowadzającą w świat ćwiczeń pogłębionych</a:t>
            </a:r>
          </a:p>
          <a:p>
            <a:pPr>
              <a:buNone/>
            </a:pPr>
            <a:r>
              <a:rPr lang="pl-PL" sz="2300" dirty="0" smtClean="0"/>
              <a:t> </a:t>
            </a:r>
            <a:br>
              <a:rPr lang="pl-PL" sz="23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0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2"/>
          </p:nvPr>
        </p:nvSpPr>
        <p:spPr>
          <a:xfrm>
            <a:off x="755576" y="692696"/>
            <a:ext cx="7827079" cy="5033226"/>
          </a:xfrm>
        </p:spPr>
        <p:txBody>
          <a:bodyPr/>
          <a:lstStyle/>
          <a:p>
            <a:endParaRPr lang="pl-PL" dirty="0" smtClean="0"/>
          </a:p>
          <a:p>
            <a:r>
              <a:rPr lang="pl-PL" sz="2000" b="1" dirty="0" smtClean="0">
                <a:solidFill>
                  <a:srgbClr val="002060"/>
                </a:solidFill>
              </a:rPr>
              <a:t>Dean </a:t>
            </a:r>
            <a:r>
              <a:rPr lang="pl-PL" sz="2000" b="1" dirty="0" err="1" smtClean="0">
                <a:solidFill>
                  <a:srgbClr val="002060"/>
                </a:solidFill>
              </a:rPr>
              <a:t>Keith</a:t>
            </a:r>
            <a:r>
              <a:rPr lang="pl-PL" sz="2000" b="1" dirty="0" smtClean="0">
                <a:solidFill>
                  <a:srgbClr val="002060"/>
                </a:solidFill>
              </a:rPr>
              <a:t> </a:t>
            </a:r>
            <a:r>
              <a:rPr lang="pl-PL" sz="2000" b="1" dirty="0" err="1" smtClean="0">
                <a:solidFill>
                  <a:srgbClr val="002060"/>
                </a:solidFill>
              </a:rPr>
              <a:t>Simonton</a:t>
            </a:r>
            <a:r>
              <a:rPr lang="pl-PL" sz="2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pl-PL" sz="1800" b="1" dirty="0">
                <a:solidFill>
                  <a:srgbClr val="002060"/>
                </a:solidFill>
              </a:rPr>
              <a:t> </a:t>
            </a:r>
            <a:r>
              <a:rPr lang="pl-PL" sz="1800" b="1" dirty="0" smtClean="0">
                <a:solidFill>
                  <a:srgbClr val="002060"/>
                </a:solidFill>
              </a:rPr>
              <a:t>                                </a:t>
            </a:r>
            <a:r>
              <a:rPr lang="pl-PL" sz="1600" dirty="0" smtClean="0">
                <a:solidFill>
                  <a:srgbClr val="002060"/>
                </a:solidFill>
              </a:rPr>
              <a:t>– </a:t>
            </a:r>
            <a:r>
              <a:rPr lang="pl-PL" dirty="0" smtClean="0">
                <a:solidFill>
                  <a:srgbClr val="002060"/>
                </a:solidFill>
              </a:rPr>
              <a:t>University of California</a:t>
            </a:r>
          </a:p>
          <a:p>
            <a:endParaRPr lang="pl-PL" sz="1600" dirty="0" smtClean="0">
              <a:solidFill>
                <a:srgbClr val="002060"/>
              </a:solidFill>
            </a:endParaRPr>
          </a:p>
          <a:p>
            <a:endParaRPr lang="pl-PL" dirty="0" smtClean="0">
              <a:solidFill>
                <a:srgbClr val="002060"/>
              </a:solidFill>
            </a:endParaRPr>
          </a:p>
          <a:p>
            <a:endParaRPr lang="pl-PL" sz="1600" dirty="0" smtClean="0">
              <a:solidFill>
                <a:srgbClr val="002060"/>
              </a:solidFill>
            </a:endParaRPr>
          </a:p>
          <a:p>
            <a:r>
              <a:rPr lang="pl-PL" sz="1600" dirty="0" smtClean="0">
                <a:solidFill>
                  <a:srgbClr val="002060"/>
                </a:solidFill>
              </a:rPr>
              <a:t>Nie można zostać geniuszem bez wytężonej pracy.</a:t>
            </a:r>
          </a:p>
          <a:p>
            <a:r>
              <a:rPr lang="pl-PL" sz="1600" dirty="0" smtClean="0">
                <a:solidFill>
                  <a:srgbClr val="002060"/>
                </a:solidFill>
              </a:rPr>
              <a:t>Trzeba studiować, uczyć się i robić ćwiczenia, </a:t>
            </a:r>
          </a:p>
          <a:p>
            <a:r>
              <a:rPr lang="pl-PL" sz="1600" dirty="0" smtClean="0">
                <a:solidFill>
                  <a:srgbClr val="002060"/>
                </a:solidFill>
              </a:rPr>
              <a:t>aż dojdzie się do absolutnej wprawy.</a:t>
            </a:r>
          </a:p>
          <a:p>
            <a:endParaRPr lang="pl-PL" dirty="0" smtClean="0"/>
          </a:p>
          <a:p>
            <a:r>
              <a:rPr lang="pl-PL" dirty="0" smtClean="0"/>
              <a:t>                              </a:t>
            </a:r>
          </a:p>
          <a:p>
            <a:endParaRPr lang="pl-PL" dirty="0" smtClean="0"/>
          </a:p>
          <a:p>
            <a:r>
              <a:rPr lang="pl-PL" sz="1600" dirty="0" smtClean="0"/>
              <a:t>                                      </a:t>
            </a:r>
            <a:r>
              <a:rPr lang="pl-PL" sz="1600" dirty="0" smtClean="0">
                <a:solidFill>
                  <a:srgbClr val="002060"/>
                </a:solidFill>
              </a:rPr>
              <a:t>Nie ma dziesięciu lat ofiarnego treningu </a:t>
            </a:r>
          </a:p>
          <a:p>
            <a:r>
              <a:rPr lang="pl-PL" sz="1600" dirty="0" smtClean="0">
                <a:solidFill>
                  <a:srgbClr val="002060"/>
                </a:solidFill>
              </a:rPr>
              <a:t>                                                                             </a:t>
            </a:r>
          </a:p>
          <a:p>
            <a:r>
              <a:rPr lang="pl-PL" sz="1600" dirty="0" smtClean="0">
                <a:solidFill>
                  <a:srgbClr val="002060"/>
                </a:solidFill>
              </a:rPr>
              <a:t>                                                                         – nie ma geniuszu. </a:t>
            </a:r>
            <a:endParaRPr lang="pl-PL" sz="1600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LECH\Pictures\simonto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084168" y="980728"/>
            <a:ext cx="2376264" cy="1847850"/>
          </a:xfrm>
          <a:prstGeom prst="rect">
            <a:avLst/>
          </a:prstGeom>
          <a:noFill/>
        </p:spPr>
      </p:pic>
      <p:pic>
        <p:nvPicPr>
          <p:cNvPr id="2050" name="Picture 2" descr="C:\Users\LECH\Pictures\geniusz, simont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429000"/>
            <a:ext cx="1476375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5937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</a:t>
            </a:r>
            <a:r>
              <a:rPr lang="pl-PL" sz="2400" b="1" dirty="0" smtClean="0">
                <a:solidFill>
                  <a:srgbClr val="002060"/>
                </a:solidFill>
              </a:rPr>
              <a:t>Anders Ericsson </a:t>
            </a:r>
          </a:p>
          <a:p>
            <a:pPr>
              <a:buNone/>
            </a:pPr>
            <a:r>
              <a:rPr lang="pl-PL" sz="2400" b="1" dirty="0">
                <a:solidFill>
                  <a:srgbClr val="002060"/>
                </a:solidFill>
              </a:rPr>
              <a:t> </a:t>
            </a:r>
            <a:r>
              <a:rPr lang="pl-PL" sz="2400" b="1" dirty="0" smtClean="0">
                <a:solidFill>
                  <a:srgbClr val="002060"/>
                </a:solidFill>
              </a:rPr>
              <a:t>                                                    </a:t>
            </a:r>
            <a:r>
              <a:rPr lang="pl-PL" sz="1800" b="1" dirty="0" smtClean="0">
                <a:solidFill>
                  <a:srgbClr val="002060"/>
                </a:solidFill>
              </a:rPr>
              <a:t>- </a:t>
            </a:r>
            <a:r>
              <a:rPr lang="pl-PL" sz="1600" dirty="0" smtClean="0">
                <a:solidFill>
                  <a:srgbClr val="002060"/>
                </a:solidFill>
              </a:rPr>
              <a:t>Florida </a:t>
            </a:r>
            <a:r>
              <a:rPr lang="pl-PL" sz="1600" dirty="0" err="1" smtClean="0">
                <a:solidFill>
                  <a:srgbClr val="002060"/>
                </a:solidFill>
              </a:rPr>
              <a:t>State</a:t>
            </a:r>
            <a:r>
              <a:rPr lang="pl-PL" sz="1600" dirty="0" smtClean="0">
                <a:solidFill>
                  <a:srgbClr val="002060"/>
                </a:solidFill>
              </a:rPr>
              <a:t> University.</a:t>
            </a: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pl-PL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pl-PL" sz="1600" dirty="0" smtClean="0">
                <a:solidFill>
                  <a:srgbClr val="002060"/>
                </a:solidFill>
              </a:rPr>
              <a:t>Źródłem wybitności nie są wrodzone,</a:t>
            </a:r>
          </a:p>
          <a:p>
            <a:pPr>
              <a:buNone/>
            </a:pPr>
            <a:r>
              <a:rPr lang="pl-PL" sz="1600" dirty="0" smtClean="0">
                <a:solidFill>
                  <a:srgbClr val="002060"/>
                </a:solidFill>
              </a:rPr>
              <a:t>   ukryte zdolności wewnętrzne jednostki,</a:t>
            </a:r>
          </a:p>
          <a:p>
            <a:pPr>
              <a:buNone/>
            </a:pPr>
            <a:r>
              <a:rPr lang="pl-PL" sz="1600" dirty="0" smtClean="0">
                <a:solidFill>
                  <a:srgbClr val="002060"/>
                </a:solidFill>
              </a:rPr>
              <a:t>   lecz świadomie podejmowane wysiłki </a:t>
            </a:r>
          </a:p>
          <a:p>
            <a:pPr>
              <a:buNone/>
            </a:pPr>
            <a:r>
              <a:rPr lang="pl-PL" sz="1600" dirty="0" smtClean="0">
                <a:solidFill>
                  <a:srgbClr val="002060"/>
                </a:solidFill>
              </a:rPr>
              <a:t>   edukacyjne.</a:t>
            </a:r>
            <a:endParaRPr lang="pl-PL" sz="16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LECH\Desktop\BLOG_expert_book_ The Cambridge Handbook of Expertise and Expert Performanc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636912"/>
            <a:ext cx="1944216" cy="2376264"/>
          </a:xfrm>
          <a:prstGeom prst="rect">
            <a:avLst/>
          </a:prstGeom>
          <a:noFill/>
        </p:spPr>
      </p:pic>
      <p:pic>
        <p:nvPicPr>
          <p:cNvPr id="1027" name="Picture 3" descr="C:\Users\LECH\Desktop\BLOG_Ericsson_EXPERT_zdjecie_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052736"/>
            <a:ext cx="3048000" cy="2028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/>
          </a:bodyPr>
          <a:lstStyle/>
          <a:p>
            <a:endParaRPr lang="pl-PL" sz="1800" b="1" dirty="0" smtClean="0"/>
          </a:p>
          <a:p>
            <a:r>
              <a:rPr lang="pl-PL" sz="1800" b="1" dirty="0" smtClean="0">
                <a:solidFill>
                  <a:srgbClr val="002060"/>
                </a:solidFill>
              </a:rPr>
              <a:t>Pogłębione ćwiczenia (</a:t>
            </a:r>
            <a:r>
              <a:rPr lang="pl-PL" sz="1800" b="1" dirty="0" err="1" smtClean="0">
                <a:solidFill>
                  <a:srgbClr val="002060"/>
                </a:solidFill>
              </a:rPr>
              <a:t>deliberate</a:t>
            </a:r>
            <a:r>
              <a:rPr lang="pl-PL" sz="1800" b="1" dirty="0" smtClean="0">
                <a:solidFill>
                  <a:srgbClr val="002060"/>
                </a:solidFill>
              </a:rPr>
              <a:t> </a:t>
            </a:r>
            <a:r>
              <a:rPr lang="pl-PL" sz="1800" b="1" dirty="0" err="1" smtClean="0">
                <a:solidFill>
                  <a:srgbClr val="002060"/>
                </a:solidFill>
              </a:rPr>
              <a:t>practice</a:t>
            </a:r>
            <a:r>
              <a:rPr lang="pl-PL" sz="1800" b="1" dirty="0" smtClean="0">
                <a:solidFill>
                  <a:srgbClr val="002060"/>
                </a:solidFill>
              </a:rPr>
              <a:t>) </a:t>
            </a:r>
            <a:r>
              <a:rPr lang="pl-PL" sz="1800" dirty="0" smtClean="0">
                <a:solidFill>
                  <a:srgbClr val="002060"/>
                </a:solidFill>
              </a:rPr>
              <a:t>–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uporządkowana aktywność, zazwyczaj zaprojektowana przez nauczyciela lub trenera, ze sprecyzowanym celem zwiększania aktualnego poziomu osiągnięć jednostki.</a:t>
            </a: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Wymagają pełnej koncentracji i wysiłku.</a:t>
            </a:r>
          </a:p>
          <a:p>
            <a:pPr>
              <a:buNone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Pociągają za sobą znaczące, swoiste, wydłużone wysiłki, żeby zrobić coś czego nie potrafimy zrobić dobrze lub czego w ogóle nie robiliśmy. </a:t>
            </a:r>
            <a:endParaRPr lang="pl-PL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4608512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</a:t>
            </a:r>
            <a:endParaRPr lang="pl-PL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pl-PL" sz="2000" dirty="0"/>
          </a:p>
        </p:txBody>
      </p:sp>
      <p:sp>
        <p:nvSpPr>
          <p:cNvPr id="4" name="Prostokąt 3"/>
          <p:cNvSpPr/>
          <p:nvPr/>
        </p:nvSpPr>
        <p:spPr>
          <a:xfrm>
            <a:off x="611560" y="764704"/>
            <a:ext cx="7776864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>
                <a:solidFill>
                  <a:srgbClr val="002060"/>
                </a:solidFill>
              </a:rPr>
              <a:t>To działanie na granicy swych umiejętności, nieodłącznie związane z popełnianiem błędów, które stwarzają okazję do refleksji, a w konsekwencji do poprawiania poziomu zdobywanej umiejętności.</a:t>
            </a:r>
          </a:p>
          <a:p>
            <a:endParaRPr lang="pl-PL" dirty="0" smtClean="0">
              <a:solidFill>
                <a:srgbClr val="002060"/>
              </a:solidFill>
            </a:endParaRPr>
          </a:p>
          <a:p>
            <a:endParaRPr lang="pl-PL" dirty="0" smtClean="0">
              <a:solidFill>
                <a:srgbClr val="002060"/>
              </a:solidFill>
            </a:endParaRPr>
          </a:p>
          <a:p>
            <a:r>
              <a:rPr lang="pl-PL" dirty="0" smtClean="0">
                <a:solidFill>
                  <a:srgbClr val="002060"/>
                </a:solidFill>
              </a:rPr>
              <a:t>Doświadczenia, które zmuszają cię by zwolnić, popełnić błędy i poprawić je powodują, że nabierasz wprawy i wdzięku, nawet tego nie zauważając.</a:t>
            </a:r>
          </a:p>
          <a:p>
            <a:endParaRPr lang="pl-PL" dirty="0" smtClean="0">
              <a:solidFill>
                <a:srgbClr val="002060"/>
              </a:solidFill>
            </a:endParaRPr>
          </a:p>
          <a:p>
            <a:endParaRPr lang="pl-PL" dirty="0" smtClean="0">
              <a:solidFill>
                <a:srgbClr val="002060"/>
              </a:solidFill>
            </a:endParaRPr>
          </a:p>
          <a:p>
            <a:endParaRPr lang="pl-PL" dirty="0" smtClean="0">
              <a:solidFill>
                <a:srgbClr val="002060"/>
              </a:solidFill>
            </a:endParaRPr>
          </a:p>
          <a:p>
            <a:r>
              <a:rPr lang="pl-PL" dirty="0" smtClean="0">
                <a:solidFill>
                  <a:srgbClr val="002060"/>
                </a:solidFill>
              </a:rPr>
              <a:t>                                                      </a:t>
            </a:r>
            <a:r>
              <a:rPr lang="pl-PL" sz="1600" dirty="0" smtClean="0">
                <a:solidFill>
                  <a:srgbClr val="002060"/>
                </a:solidFill>
              </a:rPr>
              <a:t>Daniel </a:t>
            </a:r>
            <a:r>
              <a:rPr lang="pl-PL" sz="1600" dirty="0" err="1" smtClean="0">
                <a:solidFill>
                  <a:srgbClr val="002060"/>
                </a:solidFill>
              </a:rPr>
              <a:t>Coyle</a:t>
            </a:r>
            <a:r>
              <a:rPr lang="pl-PL" sz="1600" i="1" dirty="0" smtClean="0">
                <a:solidFill>
                  <a:srgbClr val="002060"/>
                </a:solidFill>
              </a:rPr>
              <a:t>, Kod talentu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		Cały trick polega na tym, by wybrać sobie cel znajdujący się poza aktualnymi umiejętnościami, by obrać sobie walkę za cel. Sięganie po odległe cele jest bardzo pomocne. 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	 	Chodzi o to, by trafić w czuły punkt, pomiędzy tym co już wiemy, a do czego dążymy. W produktywną, niewygodną przestrzeń umieszczoną tuż za naszymi obecnymi możliwościami, gdzie nasz zasięg nie wystarcza, aby osiągnąć cel. Tam znajduje się optymalna przestrzeń do pracy. Gdy trafiamy w ten czuły punkt, rozpoczyna się nauka.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pl-PL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                                                                Robert </a:t>
            </a:r>
            <a:r>
              <a:rPr lang="pl-PL" sz="1800" dirty="0" err="1" smtClean="0">
                <a:solidFill>
                  <a:srgbClr val="002060"/>
                </a:solidFill>
              </a:rPr>
              <a:t>Bjork</a:t>
            </a:r>
            <a:r>
              <a:rPr lang="pl-PL" sz="18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                                                              </a:t>
            </a:r>
            <a:r>
              <a:rPr lang="pl-PL" sz="1400" dirty="0" err="1" smtClean="0">
                <a:solidFill>
                  <a:srgbClr val="002060"/>
                </a:solidFill>
              </a:rPr>
              <a:t>University</a:t>
            </a:r>
            <a:r>
              <a:rPr lang="pl-PL" sz="1400" dirty="0" smtClean="0">
                <a:solidFill>
                  <a:srgbClr val="002060"/>
                </a:solidFill>
              </a:rPr>
              <a:t> of California</a:t>
            </a:r>
            <a:endParaRPr lang="pl-PL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1800" dirty="0" smtClean="0"/>
              <a:t>   </a:t>
            </a:r>
            <a:r>
              <a:rPr lang="pl-PL" sz="2400" dirty="0" smtClean="0">
                <a:solidFill>
                  <a:srgbClr val="002060"/>
                </a:solidFill>
              </a:rPr>
              <a:t>Miejsca pogłębionych ćwiczeń czyli kuźnie talentów</a:t>
            </a:r>
          </a:p>
          <a:p>
            <a:endParaRPr lang="pl-PL" sz="2400" dirty="0" smtClean="0">
              <a:solidFill>
                <a:srgbClr val="002060"/>
              </a:solidFill>
            </a:endParaRPr>
          </a:p>
          <a:p>
            <a:r>
              <a:rPr lang="pl-PL" sz="2400" dirty="0" smtClean="0">
                <a:solidFill>
                  <a:srgbClr val="002060"/>
                </a:solidFill>
              </a:rPr>
              <a:t>Brazylijskie szkoły futbolu (</a:t>
            </a:r>
            <a:r>
              <a:rPr lang="pl-PL" sz="2400" dirty="0" err="1" smtClean="0">
                <a:solidFill>
                  <a:srgbClr val="002060"/>
                </a:solidFill>
              </a:rPr>
              <a:t>futsal</a:t>
            </a:r>
            <a:r>
              <a:rPr lang="pl-PL" sz="24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pl-PL" sz="2400" dirty="0" smtClean="0">
                <a:solidFill>
                  <a:srgbClr val="002060"/>
                </a:solidFill>
              </a:rPr>
              <a:t>Rosyjskie szkoły tenisa</a:t>
            </a:r>
          </a:p>
          <a:p>
            <a:r>
              <a:rPr lang="pl-PL" sz="2400" dirty="0" smtClean="0">
                <a:solidFill>
                  <a:srgbClr val="002060"/>
                </a:solidFill>
              </a:rPr>
              <a:t>Kluby baseballowe na Curacao</a:t>
            </a:r>
          </a:p>
          <a:p>
            <a:r>
              <a:rPr lang="pl-PL" sz="2400" dirty="0" smtClean="0">
                <a:solidFill>
                  <a:srgbClr val="002060"/>
                </a:solidFill>
              </a:rPr>
              <a:t>Szkoły Suzuki</a:t>
            </a:r>
          </a:p>
          <a:p>
            <a:endParaRPr lang="pl-PL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1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pl-PL" sz="1800" dirty="0" smtClean="0">
                <a:solidFill>
                  <a:srgbClr val="002060"/>
                </a:solidFill>
              </a:rPr>
              <a:t>            </a:t>
            </a:r>
            <a:r>
              <a:rPr lang="pl-PL" dirty="0" smtClean="0">
                <a:solidFill>
                  <a:srgbClr val="002060"/>
                </a:solidFill>
              </a:rPr>
              <a:t>Trzy zasady pogłębionych ćwiczeń:</a:t>
            </a:r>
          </a:p>
          <a:p>
            <a:pPr>
              <a:buNone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pl-PL" sz="2400" dirty="0" smtClean="0">
                <a:solidFill>
                  <a:srgbClr val="002060"/>
                </a:solidFill>
              </a:rPr>
              <a:t>podziel (umiejętność) na kawałki,</a:t>
            </a:r>
          </a:p>
          <a:p>
            <a:pPr>
              <a:buFontTx/>
              <a:buChar char="-"/>
            </a:pPr>
            <a:endParaRPr lang="pl-PL" sz="2400" dirty="0" smtClean="0">
              <a:solidFill>
                <a:srgbClr val="002060"/>
              </a:solidFill>
            </a:endParaRPr>
          </a:p>
          <a:p>
            <a:pPr lvl="0">
              <a:buFontTx/>
              <a:buChar char="-"/>
            </a:pPr>
            <a:r>
              <a:rPr lang="pl-PL" sz="2400" dirty="0" smtClean="0">
                <a:solidFill>
                  <a:srgbClr val="002060"/>
                </a:solidFill>
              </a:rPr>
              <a:t>powtórz  - zdaniem Ericssona większość mistrzów ćwiczy od trzech do pięciu godzin dziennie.</a:t>
            </a:r>
          </a:p>
          <a:p>
            <a:pPr lvl="0">
              <a:buFontTx/>
              <a:buChar char="-"/>
            </a:pPr>
            <a:endParaRPr lang="pl-PL" sz="24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pl-PL" sz="2400" dirty="0" smtClean="0">
                <a:solidFill>
                  <a:srgbClr val="002060"/>
                </a:solidFill>
              </a:rPr>
              <a:t> naucz się wyczuwać – miejsce, w którym jesteś, swoje błędy, co przynosi skutek, a co nie.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1698</TotalTime>
  <Words>607</Words>
  <Application>Microsoft Office PowerPoint</Application>
  <PresentationFormat>Pokaz na ekranie (4:3)</PresentationFormat>
  <Paragraphs>146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Aspekt</vt:lpstr>
      <vt:lpstr>Relacja mistrz – uczeń w metodzie „ćwiczeń pogłębionych” (deliberate practice) Andersa Ericssona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Postawa twórcza ważnym elementem kompetencji kluczowych uczniów wczesnej edukacji</dc:title>
  <dc:creator>Leszek</dc:creator>
  <cp:lastModifiedBy> </cp:lastModifiedBy>
  <cp:revision>154</cp:revision>
  <dcterms:created xsi:type="dcterms:W3CDTF">2014-08-24T12:55:17Z</dcterms:created>
  <dcterms:modified xsi:type="dcterms:W3CDTF">2018-09-24T12:00:03Z</dcterms:modified>
</cp:coreProperties>
</file>