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5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5C36678-974F-400E-914D-655F8EE3BD0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89233" y="2564934"/>
            <a:ext cx="6459523" cy="2971800"/>
          </a:xfrm>
        </p:spPr>
        <p:txBody>
          <a:bodyPr>
            <a:normAutofit/>
          </a:bodyPr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Karty interakcyjne jako środki dydaktyki twórczości i warunki ich zastosowania nie tylko w szkole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859D087-7CDA-4C6D-833D-9F57667D7286}"/>
              </a:ext>
            </a:extLst>
          </p:cNvPr>
          <p:cNvSpPr txBox="1"/>
          <p:nvPr/>
        </p:nvSpPr>
        <p:spPr>
          <a:xfrm>
            <a:off x="780176" y="595618"/>
            <a:ext cx="5315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Prof. dr hab</a:t>
            </a:r>
            <a:r>
              <a:rPr lang="pl-PL" b="1" dirty="0"/>
              <a:t>.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Krzysztof J. Szmidt</a:t>
            </a:r>
          </a:p>
          <a:p>
            <a:r>
              <a:rPr lang="pl-PL" sz="2400" b="1" dirty="0"/>
              <a:t>Katedra Edukacji Artystycznej i Pedagogiki Twórczości</a:t>
            </a:r>
          </a:p>
          <a:p>
            <a:r>
              <a:rPr lang="pl-PL" sz="2400" b="1" dirty="0"/>
              <a:t>Wydział Nauk o Wychowaniu UŁ</a:t>
            </a:r>
          </a:p>
        </p:txBody>
      </p:sp>
      <p:pic>
        <p:nvPicPr>
          <p:cNvPr id="1026" name="Picture 2" descr="Znalezione obrazy dla zapytania karty kreatywne Å¼ywioÅy">
            <a:extLst>
              <a:ext uri="{FF2B5EF4-FFF2-40B4-BE49-F238E27FC236}">
                <a16:creationId xmlns:a16="http://schemas.microsoft.com/office/drawing/2014/main" xmlns="" id="{3D0DAC1A-2D72-48B8-9B5D-D0A12E75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6" y="522752"/>
            <a:ext cx="2880000" cy="20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karty kreatywne Å¼ywioÅy">
            <a:extLst>
              <a:ext uri="{FF2B5EF4-FFF2-40B4-BE49-F238E27FC236}">
                <a16:creationId xmlns:a16="http://schemas.microsoft.com/office/drawing/2014/main" xmlns="" id="{6BD6099D-7C5C-4E6C-AA98-41F634F3F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 b="16150"/>
          <a:stretch/>
        </p:blipFill>
        <p:spPr bwMode="auto">
          <a:xfrm>
            <a:off x="8831858" y="3294667"/>
            <a:ext cx="2880000" cy="19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nalezione obrazy dla zapytania von oech creative whack pack">
            <a:extLst>
              <a:ext uri="{FF2B5EF4-FFF2-40B4-BE49-F238E27FC236}">
                <a16:creationId xmlns:a16="http://schemas.microsoft.com/office/drawing/2014/main" xmlns="" id="{7633A17A-54FE-4285-AD28-024889D2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805" y="153440"/>
            <a:ext cx="1800000" cy="278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von oech innovative whack pack">
            <a:extLst>
              <a:ext uri="{FF2B5EF4-FFF2-40B4-BE49-F238E27FC236}">
                <a16:creationId xmlns:a16="http://schemas.microsoft.com/office/drawing/2014/main" xmlns="" id="{0A3F6FC0-EBF2-46F2-BF95-D89A5253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41" y="3498019"/>
            <a:ext cx="1800000" cy="27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0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nalezione obrazy dla zapytania von oech innovative whack pack">
            <a:extLst>
              <a:ext uri="{FF2B5EF4-FFF2-40B4-BE49-F238E27FC236}">
                <a16:creationId xmlns:a16="http://schemas.microsoft.com/office/drawing/2014/main" xmlns="" id="{C9B3B759-BFE4-4F60-BF02-298F2A85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45" y="541370"/>
            <a:ext cx="36099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Znalezione obrazy dla zapytania von oech innovative whack pack">
            <a:extLst>
              <a:ext uri="{FF2B5EF4-FFF2-40B4-BE49-F238E27FC236}">
                <a16:creationId xmlns:a16="http://schemas.microsoft.com/office/drawing/2014/main" xmlns="" id="{3ACC9389-79EF-4615-A552-8BE3A0E5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71" y="541370"/>
            <a:ext cx="22479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Znalezione obrazy dla zapytania von oech innovative whack pack">
            <a:extLst>
              <a:ext uri="{FF2B5EF4-FFF2-40B4-BE49-F238E27FC236}">
                <a16:creationId xmlns:a16="http://schemas.microsoft.com/office/drawing/2014/main" xmlns="" id="{2567F313-4F1D-45E5-889F-8A4DFC6F7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58" y="541370"/>
            <a:ext cx="2857500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5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83AC4EA-896E-4DE0-8D72-9C2D185BC123}"/>
              </a:ext>
            </a:extLst>
          </p:cNvPr>
          <p:cNvSpPr txBox="1"/>
          <p:nvPr/>
        </p:nvSpPr>
        <p:spPr>
          <a:xfrm>
            <a:off x="2743200" y="285226"/>
            <a:ext cx="5385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Roger von </a:t>
            </a:r>
            <a:r>
              <a:rPr lang="pl-PL" sz="3200" b="1" dirty="0" err="1"/>
              <a:t>Oech</a:t>
            </a:r>
            <a:endParaRPr lang="pl-PL" sz="3200" b="1" dirty="0"/>
          </a:p>
        </p:txBody>
      </p:sp>
      <p:pic>
        <p:nvPicPr>
          <p:cNvPr id="11266" name="Picture 2" descr="Znalezione obrazy dla zapytania von oech heraclius">
            <a:extLst>
              <a:ext uri="{FF2B5EF4-FFF2-40B4-BE49-F238E27FC236}">
                <a16:creationId xmlns:a16="http://schemas.microsoft.com/office/drawing/2014/main" xmlns="" id="{037DC05D-C83B-43CA-9878-F76BC8292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16" y="1255551"/>
            <a:ext cx="29146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Znalezione obrazy dla zapytania von oech heraclitus">
            <a:extLst>
              <a:ext uri="{FF2B5EF4-FFF2-40B4-BE49-F238E27FC236}">
                <a16:creationId xmlns:a16="http://schemas.microsoft.com/office/drawing/2014/main" xmlns="" id="{59F2F468-6221-4568-9564-4FA6048DA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590" y="1266998"/>
            <a:ext cx="3240000" cy="432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Znalezione obrazy dla zapytania von oech heraclitus">
            <a:extLst>
              <a:ext uri="{FF2B5EF4-FFF2-40B4-BE49-F238E27FC236}">
                <a16:creationId xmlns:a16="http://schemas.microsoft.com/office/drawing/2014/main" xmlns="" id="{D619AADC-5F85-4C22-81AB-B569485C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38" y="1524000"/>
            <a:ext cx="2581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20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CA0C488-970D-404A-825F-1F2919102B2A}"/>
              </a:ext>
            </a:extLst>
          </p:cNvPr>
          <p:cNvSpPr txBox="1"/>
          <p:nvPr/>
        </p:nvSpPr>
        <p:spPr>
          <a:xfrm>
            <a:off x="2768367" y="461394"/>
            <a:ext cx="507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/>
              <a:t>Keith</a:t>
            </a:r>
            <a:r>
              <a:rPr lang="pl-PL" sz="3200" b="1" dirty="0"/>
              <a:t> Sawyer</a:t>
            </a:r>
          </a:p>
        </p:txBody>
      </p:sp>
      <p:pic>
        <p:nvPicPr>
          <p:cNvPr id="12290" name="Picture 2" descr="Znalezione obrazy dla zapytania sawyer creative cards">
            <a:extLst>
              <a:ext uri="{FF2B5EF4-FFF2-40B4-BE49-F238E27FC236}">
                <a16:creationId xmlns:a16="http://schemas.microsoft.com/office/drawing/2014/main" xmlns="" id="{365E4A06-E714-4461-B45E-D2772DD57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55" y="1333500"/>
            <a:ext cx="44672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Znalezione obrazy dla zapytania sawyer zig zag">
            <a:extLst>
              <a:ext uri="{FF2B5EF4-FFF2-40B4-BE49-F238E27FC236}">
                <a16:creationId xmlns:a16="http://schemas.microsoft.com/office/drawing/2014/main" xmlns="" id="{AA6ABDC1-04FE-404C-A76D-02CD784EB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21" y="1248456"/>
            <a:ext cx="31527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36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Znalezione obrazy dla zapytania sawyer creative cards">
            <a:extLst>
              <a:ext uri="{FF2B5EF4-FFF2-40B4-BE49-F238E27FC236}">
                <a16:creationId xmlns:a16="http://schemas.microsoft.com/office/drawing/2014/main" xmlns="" id="{A27682EE-931E-4418-A4D0-7ACDA56A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62" y="646436"/>
            <a:ext cx="3960000" cy="55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Znalezione obrazy dla zapytania sawyer creative cards">
            <a:extLst>
              <a:ext uri="{FF2B5EF4-FFF2-40B4-BE49-F238E27FC236}">
                <a16:creationId xmlns:a16="http://schemas.microsoft.com/office/drawing/2014/main" xmlns="" id="{6F45B096-C54B-4DB0-9FBE-913A4E33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148" y="646436"/>
            <a:ext cx="3960000" cy="55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45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Znalezione obrazy dla zapytania sawyer creative cards">
            <a:extLst>
              <a:ext uri="{FF2B5EF4-FFF2-40B4-BE49-F238E27FC236}">
                <a16:creationId xmlns:a16="http://schemas.microsoft.com/office/drawing/2014/main" xmlns="" id="{67DF7B08-D5C6-47D4-BD90-7D2682EFE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49" y="657256"/>
            <a:ext cx="3960000" cy="55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Znalezione obrazy dla zapytania sawyer creative cards">
            <a:extLst>
              <a:ext uri="{FF2B5EF4-FFF2-40B4-BE49-F238E27FC236}">
                <a16:creationId xmlns:a16="http://schemas.microsoft.com/office/drawing/2014/main" xmlns="" id="{A45C512D-3DAB-4CCE-B154-7F2EBA83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11634"/>
            <a:ext cx="3960000" cy="548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7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me play with....">
            <a:extLst>
              <a:ext uri="{FF2B5EF4-FFF2-40B4-BE49-F238E27FC236}">
                <a16:creationId xmlns:a16="http://schemas.microsoft.com/office/drawing/2014/main" xmlns="" id="{9EFC9A38-88E4-4771-9DA0-BC8C6715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73" y="998290"/>
            <a:ext cx="3960000" cy="5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9A7DD47-B5AA-4ADF-AAB0-A40A15349D7E}"/>
              </a:ext>
            </a:extLst>
          </p:cNvPr>
          <p:cNvSpPr txBox="1"/>
          <p:nvPr/>
        </p:nvSpPr>
        <p:spPr>
          <a:xfrm>
            <a:off x="3078760" y="260059"/>
            <a:ext cx="456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Inne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D2DA887C-B39C-4734-8871-C3E3A89A156D}"/>
              </a:ext>
            </a:extLst>
          </p:cNvPr>
          <p:cNvSpPr txBox="1"/>
          <p:nvPr/>
        </p:nvSpPr>
        <p:spPr>
          <a:xfrm>
            <a:off x="5620624" y="1258348"/>
            <a:ext cx="342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ART SPARKS Creative Project Deck</a:t>
            </a:r>
            <a:r>
              <a:rPr lang="pl-PL" b="1" dirty="0"/>
              <a:t> Karen </a:t>
            </a:r>
            <a:r>
              <a:rPr lang="pl-PL" b="1" dirty="0" err="1"/>
              <a:t>Friedland</a:t>
            </a:r>
            <a:endParaRPr lang="pl-PL" dirty="0"/>
          </a:p>
        </p:txBody>
      </p:sp>
      <p:pic>
        <p:nvPicPr>
          <p:cNvPr id="15364" name="Picture 4" descr="BONUS....">
            <a:extLst>
              <a:ext uri="{FF2B5EF4-FFF2-40B4-BE49-F238E27FC236}">
                <a16:creationId xmlns:a16="http://schemas.microsoft.com/office/drawing/2014/main" xmlns="" id="{E69A7B7C-CE02-4730-8D0F-67825BC0C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58" y="2318193"/>
            <a:ext cx="2520000" cy="33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72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A8BF5423-6C02-4B31-84CB-E7D270483B4E}"/>
              </a:ext>
            </a:extLst>
          </p:cNvPr>
          <p:cNvSpPr txBox="1"/>
          <p:nvPr/>
        </p:nvSpPr>
        <p:spPr>
          <a:xfrm>
            <a:off x="1266737" y="377505"/>
            <a:ext cx="891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Pedagogiczne zasady stosowania kart interaktywnych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17D44EA6-13B5-4085-99E3-B5D70FE8A23B}"/>
              </a:ext>
            </a:extLst>
          </p:cNvPr>
          <p:cNvSpPr txBox="1"/>
          <p:nvPr/>
        </p:nvSpPr>
        <p:spPr>
          <a:xfrm>
            <a:off x="780176" y="1216404"/>
            <a:ext cx="59394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400" dirty="0"/>
              <a:t>Karty muszą nawiązywać do jakiejś rozwiniętej teorii twórczości i zdolności twórczych (myślenia twórczego);</a:t>
            </a:r>
          </a:p>
          <a:p>
            <a:pPr marL="342900" indent="-342900">
              <a:buAutoNum type="arabicPeriod"/>
            </a:pPr>
            <a:r>
              <a:rPr lang="pl-PL" sz="2400" dirty="0"/>
              <a:t>Powinny zawierać zadania (inspiracje) o charakterze otwartym (dywergencyjnym) – nie mogą to być puzzle lub układanki o jednym poprawnym ROZWIĄZANIU;</a:t>
            </a:r>
          </a:p>
          <a:p>
            <a:pPr marL="342900" indent="-342900">
              <a:buAutoNum type="arabicPeriod"/>
            </a:pPr>
            <a:r>
              <a:rPr lang="pl-PL" sz="2400" dirty="0"/>
              <a:t>Powinny zaciekawiać, wzbudzać zainteresowanie, zachęcać do eksploracji i snucia fantazji;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  <p:pic>
        <p:nvPicPr>
          <p:cNvPr id="16386" name="Picture 2" descr="Znalezione obrazy dla zapytania edukacyjne uwarunkowania rozwoju">
            <a:extLst>
              <a:ext uri="{FF2B5EF4-FFF2-40B4-BE49-F238E27FC236}">
                <a16:creationId xmlns:a16="http://schemas.microsoft.com/office/drawing/2014/main" xmlns="" id="{7445183A-FE18-428F-BA64-CD14055F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24" y="1216404"/>
            <a:ext cx="3240000" cy="46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8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B241D18-0895-4B61-BB3D-4B7626E1ABF9}"/>
              </a:ext>
            </a:extLst>
          </p:cNvPr>
          <p:cNvSpPr txBox="1"/>
          <p:nvPr/>
        </p:nvSpPr>
        <p:spPr>
          <a:xfrm>
            <a:off x="1266737" y="377505"/>
            <a:ext cx="891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Pedagogiczne zasady stosowania kart interaktywnych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DD3A566-F43F-49D2-B27F-E9D5D1794BD0}"/>
              </a:ext>
            </a:extLst>
          </p:cNvPr>
          <p:cNvSpPr txBox="1"/>
          <p:nvPr/>
        </p:nvSpPr>
        <p:spPr>
          <a:xfrm>
            <a:off x="1023456" y="1115737"/>
            <a:ext cx="56877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4. Muszą mieć charakter ludyczny (zabawowy), wywołujący pozytywną atmosferę ćwiczeń;</a:t>
            </a:r>
          </a:p>
          <a:p>
            <a:r>
              <a:rPr lang="pl-PL" sz="2400" dirty="0"/>
              <a:t>5. Nie mogą męczyć lub nudzić, ale też nie powinny być „fajerwerkami” – celem jest inspirowanie myślenia twórczego oraz interakcji społecznych, a nie hecy;</a:t>
            </a:r>
          </a:p>
          <a:p>
            <a:r>
              <a:rPr lang="pl-PL" sz="2400" dirty="0"/>
              <a:t>6. Instrukcje do ćwiczeń z kartami powinny być proste – warto zachęcać uczestników do wymyślania nowych ćwiczeń z ich użyciem – uczniowie dydaktykami twórczości!</a:t>
            </a:r>
          </a:p>
        </p:txBody>
      </p:sp>
      <p:pic>
        <p:nvPicPr>
          <p:cNvPr id="17410" name="Picture 2" descr="Znalezione obrazy dla zapytania sesje twÃ³rczej pomysÅowoÅci">
            <a:extLst>
              <a:ext uri="{FF2B5EF4-FFF2-40B4-BE49-F238E27FC236}">
                <a16:creationId xmlns:a16="http://schemas.microsoft.com/office/drawing/2014/main" xmlns="" id="{9689DFC9-4241-4277-A1D5-8BF253362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20" y="1116884"/>
            <a:ext cx="3240000" cy="46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0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B7F4D31F-C2AE-44D9-BAA9-51E0AA7AF3AB}"/>
              </a:ext>
            </a:extLst>
          </p:cNvPr>
          <p:cNvSpPr txBox="1"/>
          <p:nvPr/>
        </p:nvSpPr>
        <p:spPr>
          <a:xfrm>
            <a:off x="1963024" y="383602"/>
            <a:ext cx="72816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A przede wszystkim …</a:t>
            </a:r>
          </a:p>
          <a:p>
            <a:endParaRPr lang="pl-PL" dirty="0"/>
          </a:p>
        </p:txBody>
      </p:sp>
      <p:pic>
        <p:nvPicPr>
          <p:cNvPr id="19458" name="Picture 2" descr="Znalezione obrazy dla zapytania fonoholizm">
            <a:extLst>
              <a:ext uri="{FF2B5EF4-FFF2-40B4-BE49-F238E27FC236}">
                <a16:creationId xmlns:a16="http://schemas.microsoft.com/office/drawing/2014/main" xmlns="" id="{2F84FEDA-3FB4-4720-A250-811AFF6A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62075"/>
            <a:ext cx="55245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88BC1D2-A377-4F13-ACFA-CB920E18E842}"/>
              </a:ext>
            </a:extLst>
          </p:cNvPr>
          <p:cNvSpPr txBox="1"/>
          <p:nvPr/>
        </p:nvSpPr>
        <p:spPr>
          <a:xfrm>
            <a:off x="6761526" y="2021747"/>
            <a:ext cx="4037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Karty interakcyjne mają przywrócić wartość normalnej, zwykłej rozmowy twarzą w twarz pomiędzy uczniami</a:t>
            </a:r>
          </a:p>
        </p:txBody>
      </p:sp>
    </p:spTree>
    <p:extLst>
      <p:ext uri="{BB962C8B-B14F-4D97-AF65-F5344CB8AC3E}">
        <p14:creationId xmlns:p14="http://schemas.microsoft.com/office/powerpoint/2010/main" val="2083957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odobny obraz">
            <a:extLst>
              <a:ext uri="{FF2B5EF4-FFF2-40B4-BE49-F238E27FC236}">
                <a16:creationId xmlns:a16="http://schemas.microsoft.com/office/drawing/2014/main" xmlns="" id="{4E25F00A-8F4A-4EA9-BDF9-0EE9AF1B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11" y="451650"/>
            <a:ext cx="6696000" cy="583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3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2220ECC3-901F-4445-B3BB-D00ECE8A6033}"/>
              </a:ext>
            </a:extLst>
          </p:cNvPr>
          <p:cNvSpPr txBox="1"/>
          <p:nvPr/>
        </p:nvSpPr>
        <p:spPr>
          <a:xfrm>
            <a:off x="984680" y="429294"/>
            <a:ext cx="878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to są karty interakcyjne?</a:t>
            </a:r>
          </a:p>
        </p:txBody>
      </p:sp>
      <p:pic>
        <p:nvPicPr>
          <p:cNvPr id="2050" name="Picture 2" descr="KARTY METAFORYCZNE ECCO">
            <a:extLst>
              <a:ext uri="{FF2B5EF4-FFF2-40B4-BE49-F238E27FC236}">
                <a16:creationId xmlns:a16="http://schemas.microsoft.com/office/drawing/2014/main" xmlns="" id="{247F8455-5F2D-4711-8AEC-F84685B4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0" y="1514475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ARTY METAFORYCZNE HABITAT">
            <a:extLst>
              <a:ext uri="{FF2B5EF4-FFF2-40B4-BE49-F238E27FC236}">
                <a16:creationId xmlns:a16="http://schemas.microsoft.com/office/drawing/2014/main" xmlns="" id="{FF5C7294-5674-40FB-86E8-1CA08F86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80" y="3929406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6B7763A-C796-4531-8780-501EC25F6AF8}"/>
              </a:ext>
            </a:extLst>
          </p:cNvPr>
          <p:cNvSpPr txBox="1"/>
          <p:nvPr/>
        </p:nvSpPr>
        <p:spPr>
          <a:xfrm>
            <a:off x="4792254" y="1514475"/>
            <a:ext cx="65314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Są to środki dydaktyczne, mające charakter kart do gry, służące 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pobudzania określonych procesów poznawczych i kontaktów (relacji) pomiędzy uczestnikami zajęć (uczniami, członkami zespołów, pracownikami firm…);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ożywiania i podsycania różnych rodzajów aktywności, wymagających zainicjowania i podtrzymywania rozmowy, opowiadania,  snucia wyobrażeń itp.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861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nalezione obrazy dla zapytania chojnice twÃ³rczy uczeÅ">
            <a:extLst>
              <a:ext uri="{FF2B5EF4-FFF2-40B4-BE49-F238E27FC236}">
                <a16:creationId xmlns:a16="http://schemas.microsoft.com/office/drawing/2014/main" xmlns="" id="{C5EC6988-D0C5-43BC-B276-B2C483F66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22" y="1194900"/>
            <a:ext cx="7920000" cy="446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5308A0AE-6D6C-4ED1-9025-71E766F1AE6C}"/>
              </a:ext>
            </a:extLst>
          </p:cNvPr>
          <p:cNvSpPr txBox="1"/>
          <p:nvPr/>
        </p:nvSpPr>
        <p:spPr>
          <a:xfrm>
            <a:off x="8909108" y="1820411"/>
            <a:ext cx="2315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44406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B605B22-01C9-4241-A0BD-A6AE72332C92}"/>
              </a:ext>
            </a:extLst>
          </p:cNvPr>
          <p:cNvSpPr txBox="1"/>
          <p:nvPr/>
        </p:nvSpPr>
        <p:spPr>
          <a:xfrm>
            <a:off x="951722" y="401217"/>
            <a:ext cx="1055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Karty „kreatywne” jako środki dydaktyki twórczości</a:t>
            </a:r>
          </a:p>
        </p:txBody>
      </p:sp>
      <p:pic>
        <p:nvPicPr>
          <p:cNvPr id="3074" name="Picture 2" descr="Znalezione obrazy dla zapytania von oech innovative whack pack">
            <a:extLst>
              <a:ext uri="{FF2B5EF4-FFF2-40B4-BE49-F238E27FC236}">
                <a16:creationId xmlns:a16="http://schemas.microsoft.com/office/drawing/2014/main" xmlns="" id="{FB0E15EF-1074-4575-AE36-56CE9FE10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088" y="1240973"/>
            <a:ext cx="2520000" cy="384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sawyer r.k. creative cards">
            <a:extLst>
              <a:ext uri="{FF2B5EF4-FFF2-40B4-BE49-F238E27FC236}">
                <a16:creationId xmlns:a16="http://schemas.microsoft.com/office/drawing/2014/main" xmlns="" id="{3589E3D4-22A3-4AC9-BDAB-959694FA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229" y="1240973"/>
            <a:ext cx="2196000" cy="306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B9B1950-4598-45AA-A4AC-F1C2042D047A}"/>
              </a:ext>
            </a:extLst>
          </p:cNvPr>
          <p:cNvSpPr txBox="1"/>
          <p:nvPr/>
        </p:nvSpPr>
        <p:spPr>
          <a:xfrm>
            <a:off x="513184" y="1240973"/>
            <a:ext cx="623255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/>
              <a:t>Karty interakcyjne traktowane są jako środki dydaktyki twórczości, które mają służyć: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/>
              <a:t>łatwemu i prostemu stymulowaniu procesów twórczych – głównie pobudzeniu operacji myślenia twórczego i konstruowania wyobrażeń;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/>
              <a:t>jako okazja do rozwijania ekspresji twórczej – wyrażania myśli i wyobrażeń na forum grupy lub zespołu;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/>
              <a:t>nawiązaniu konstruktywnych kontaktów z innymi, uczeniu się wyrażania własnych pomysłów i słuchania pomysłów kolegów – tolerancja wieloznaczności.</a:t>
            </a:r>
          </a:p>
        </p:txBody>
      </p:sp>
    </p:spTree>
    <p:extLst>
      <p:ext uri="{BB962C8B-B14F-4D97-AF65-F5344CB8AC3E}">
        <p14:creationId xmlns:p14="http://schemas.microsoft.com/office/powerpoint/2010/main" val="194000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705DBE92-EA4E-439D-8801-502189FDFA45}"/>
              </a:ext>
            </a:extLst>
          </p:cNvPr>
          <p:cNvSpPr txBox="1"/>
          <p:nvPr/>
        </p:nvSpPr>
        <p:spPr>
          <a:xfrm>
            <a:off x="1853967" y="360727"/>
            <a:ext cx="638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Egzemplifikacja</a:t>
            </a:r>
          </a:p>
        </p:txBody>
      </p:sp>
      <p:pic>
        <p:nvPicPr>
          <p:cNvPr id="4098" name="Picture 2" descr="Znalezione obrazy dla zapytania karty klanza ecco">
            <a:extLst>
              <a:ext uri="{FF2B5EF4-FFF2-40B4-BE49-F238E27FC236}">
                <a16:creationId xmlns:a16="http://schemas.microsoft.com/office/drawing/2014/main" xmlns="" id="{63C8A4DB-DCEA-4249-AFE0-712E372A8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48" y="1293195"/>
            <a:ext cx="41529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7F5EDEA-5B73-4581-A437-7BB51CC7CFF4}"/>
              </a:ext>
            </a:extLst>
          </p:cNvPr>
          <p:cNvSpPr txBox="1"/>
          <p:nvPr/>
        </p:nvSpPr>
        <p:spPr>
          <a:xfrm>
            <a:off x="597159" y="1050599"/>
            <a:ext cx="58129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„Karty sprawdzają możliwości naszej wyobraźni, pełniąc rolę latającego dywanu, który zabiera uczestników do krainy fantazji i świata sztuki. Karty </a:t>
            </a:r>
            <a:r>
              <a:rPr lang="pl-PL" sz="2400" dirty="0" err="1"/>
              <a:t>ECCO</a:t>
            </a:r>
            <a:r>
              <a:rPr lang="pl-PL" sz="2400" dirty="0"/>
              <a:t> zapoznają nas z malarstwem abstrakcyjnym, w którym artystyczna wypowiedź nie przybiera formy osób, scen czy akcji. Uczucia wywołane zestawieniem formy i koloru są subiektywne – każdy widzi w obrazach coś innego: miasto, dżunglę, przestrzeń, krajobraz, sen… Karta może być wyrażona poprzez taniec, muzykę lub dzieło plastyczne”.  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10C7122E-08BE-446C-B753-36C8CA9883F0}"/>
              </a:ext>
            </a:extLst>
          </p:cNvPr>
          <p:cNvSpPr txBox="1"/>
          <p:nvPr/>
        </p:nvSpPr>
        <p:spPr>
          <a:xfrm>
            <a:off x="6786548" y="2864498"/>
            <a:ext cx="42422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ECCO</a:t>
            </a:r>
            <a:endParaRPr lang="pl-PL" sz="2400" b="1" dirty="0"/>
          </a:p>
          <a:p>
            <a:r>
              <a:rPr lang="pl-PL" sz="2400" b="1" dirty="0"/>
              <a:t>99 abstrakcyjnych kart obrazkowych przeznaczonych do zabawy z własną fantazją.</a:t>
            </a:r>
          </a:p>
          <a:p>
            <a:endParaRPr lang="pl-PL" sz="2400" b="1" dirty="0"/>
          </a:p>
          <a:p>
            <a:r>
              <a:rPr lang="pl-PL" sz="2400" b="1" dirty="0"/>
              <a:t>Wydawca </a:t>
            </a:r>
            <a:r>
              <a:rPr lang="pl-PL" sz="2400" b="1" dirty="0" err="1"/>
              <a:t>KLANZA</a:t>
            </a:r>
            <a:endParaRPr lang="pl-PL" sz="2400" b="1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7E934B0E-F1CC-4803-BF79-A33FFB56916F}"/>
              </a:ext>
            </a:extLst>
          </p:cNvPr>
          <p:cNvSpPr txBox="1"/>
          <p:nvPr/>
        </p:nvSpPr>
        <p:spPr>
          <a:xfrm>
            <a:off x="6875884" y="5897461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</a:rPr>
              <a:t>Karty metaforyczne???</a:t>
            </a:r>
          </a:p>
        </p:txBody>
      </p:sp>
    </p:spTree>
    <p:extLst>
      <p:ext uri="{BB962C8B-B14F-4D97-AF65-F5344CB8AC3E}">
        <p14:creationId xmlns:p14="http://schemas.microsoft.com/office/powerpoint/2010/main" val="400362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84BEDEBE-17A8-452B-A8DE-CBC652EC6289}"/>
              </a:ext>
            </a:extLst>
          </p:cNvPr>
          <p:cNvSpPr txBox="1"/>
          <p:nvPr/>
        </p:nvSpPr>
        <p:spPr>
          <a:xfrm>
            <a:off x="1501629" y="276837"/>
            <a:ext cx="7961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Karty do zajęć twórczych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65A0F83-5A9F-43FE-A5D3-9F1219A606BA}"/>
              </a:ext>
            </a:extLst>
          </p:cNvPr>
          <p:cNvSpPr txBox="1"/>
          <p:nvPr/>
        </p:nvSpPr>
        <p:spPr>
          <a:xfrm>
            <a:off x="729841" y="1216404"/>
            <a:ext cx="493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Związane są z określoną koncepcją twórczości;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Uprzystępniają – czynią klarownymi określone zdolności twórcze lub heurystyki stosowane w rozwiązywaniu problemów twórczych;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/>
              <a:t>Poprzez formy zabawowe (gry) uczą posługiwania się trudnymi operacjami myślenia twórczego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549B57F-CB30-4036-A8E6-DEDBEF590906}"/>
              </a:ext>
            </a:extLst>
          </p:cNvPr>
          <p:cNvSpPr txBox="1"/>
          <p:nvPr/>
        </p:nvSpPr>
        <p:spPr>
          <a:xfrm>
            <a:off x="5918434" y="1389702"/>
            <a:ext cx="28270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„Karty kreatywne to komplet 100 obrazków do układania, na wzór puzzli, czterech różnorodnych krajobrazów i pejzaży Ziemi w różnych porach roku. Różnią się one stopniem abstrakcyjności. Stanowią znakomitą inspirację do tworzenia przez uczniów oryginalnych wyobrażeń, rozwijają myślenie metaforyczne i procesy kojarzenia”.</a:t>
            </a:r>
          </a:p>
        </p:txBody>
      </p:sp>
      <p:pic>
        <p:nvPicPr>
          <p:cNvPr id="5122" name="Picture 2" descr="Znalezione obrazy dla zapytania karty kreatywne Å¼ywioÅy">
            <a:extLst>
              <a:ext uri="{FF2B5EF4-FFF2-40B4-BE49-F238E27FC236}">
                <a16:creationId xmlns:a16="http://schemas.microsoft.com/office/drawing/2014/main" xmlns="" id="{2B29BD1E-C506-4BED-A811-36FFE0BE5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t="8208" r="7133" b="14991"/>
          <a:stretch/>
        </p:blipFill>
        <p:spPr bwMode="auto">
          <a:xfrm>
            <a:off x="9001388" y="1107345"/>
            <a:ext cx="2332139" cy="33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6658994D-FEA6-4AA5-9A4C-20C78A2880D1}"/>
              </a:ext>
            </a:extLst>
          </p:cNvPr>
          <p:cNvSpPr txBox="1"/>
          <p:nvPr/>
        </p:nvSpPr>
        <p:spPr>
          <a:xfrm>
            <a:off x="889233" y="243281"/>
            <a:ext cx="9395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Przykłady</a:t>
            </a:r>
          </a:p>
        </p:txBody>
      </p:sp>
      <p:pic>
        <p:nvPicPr>
          <p:cNvPr id="6149" name="Picture 5" descr="Znalezione obrazy dla zapytania thinkpak card deck">
            <a:extLst>
              <a:ext uri="{FF2B5EF4-FFF2-40B4-BE49-F238E27FC236}">
                <a16:creationId xmlns:a16="http://schemas.microsoft.com/office/drawing/2014/main" xmlns="" id="{9AD2F0A1-31FB-415A-880E-77D30BAA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0" y="1026367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Znalezione obrazy dla zapytania thinkpak card deck">
            <a:extLst>
              <a:ext uri="{FF2B5EF4-FFF2-40B4-BE49-F238E27FC236}">
                <a16:creationId xmlns:a16="http://schemas.microsoft.com/office/drawing/2014/main" xmlns="" id="{09FC01DA-9565-45D1-9C26-352281079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455" y="893893"/>
            <a:ext cx="34956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DFB67E5-54D1-40B7-A25A-477D5D835A2F}"/>
              </a:ext>
            </a:extLst>
          </p:cNvPr>
          <p:cNvSpPr txBox="1"/>
          <p:nvPr/>
        </p:nvSpPr>
        <p:spPr>
          <a:xfrm>
            <a:off x="4509796" y="1250301"/>
            <a:ext cx="31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Zestaw kart autorstwa Michaela </a:t>
            </a:r>
            <a:r>
              <a:rPr lang="pl-PL" sz="2400" dirty="0" err="1"/>
              <a:t>Michalko</a:t>
            </a:r>
            <a:r>
              <a:rPr lang="pl-PL" sz="2400" dirty="0"/>
              <a:t>, zapoznających ćwiczących (młodzież i dorosłych) z głównymi zasadami burzy mózgów i metody </a:t>
            </a:r>
            <a:r>
              <a:rPr lang="pl-PL" sz="2400" dirty="0" err="1"/>
              <a:t>SCAMPER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430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Znalezione obrazy dla zapytania michael michalko">
            <a:extLst>
              <a:ext uri="{FF2B5EF4-FFF2-40B4-BE49-F238E27FC236}">
                <a16:creationId xmlns:a16="http://schemas.microsoft.com/office/drawing/2014/main" xmlns="" id="{CD91225B-C01A-49B8-8BBC-9456001FDD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196" name="Picture 4" descr="Znalezione obrazy dla zapytania michael michalko">
            <a:extLst>
              <a:ext uri="{FF2B5EF4-FFF2-40B4-BE49-F238E27FC236}">
                <a16:creationId xmlns:a16="http://schemas.microsoft.com/office/drawing/2014/main" xmlns="" id="{1D734B35-BE8F-4C6A-87F1-40D52502C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13" y="1143000"/>
            <a:ext cx="319087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nalezione obrazy dla zapytania michael michalko">
            <a:extLst>
              <a:ext uri="{FF2B5EF4-FFF2-40B4-BE49-F238E27FC236}">
                <a16:creationId xmlns:a16="http://schemas.microsoft.com/office/drawing/2014/main" xmlns="" id="{2260B218-9F2E-434A-92FD-987B717D3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58" y="114776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5627F27-8273-4194-9BE2-614515523EFE}"/>
              </a:ext>
            </a:extLst>
          </p:cNvPr>
          <p:cNvSpPr txBox="1"/>
          <p:nvPr/>
        </p:nvSpPr>
        <p:spPr>
          <a:xfrm>
            <a:off x="3238150" y="190493"/>
            <a:ext cx="494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Michael </a:t>
            </a:r>
            <a:r>
              <a:rPr lang="pl-PL" sz="3200" b="1" dirty="0" err="1"/>
              <a:t>Michalko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72093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34A16D8B-1FBE-4E98-8DED-EB3FF87BCAE4}"/>
              </a:ext>
            </a:extLst>
          </p:cNvPr>
          <p:cNvSpPr txBox="1"/>
          <p:nvPr/>
        </p:nvSpPr>
        <p:spPr>
          <a:xfrm>
            <a:off x="3038955" y="187725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Ćwiczenie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77D67CA-ACE8-4AA5-BB39-7E8934A61237}"/>
              </a:ext>
            </a:extLst>
          </p:cNvPr>
          <p:cNvSpPr txBox="1"/>
          <p:nvPr/>
        </p:nvSpPr>
        <p:spPr>
          <a:xfrm>
            <a:off x="1050569" y="907262"/>
            <a:ext cx="50454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5. </a:t>
            </a:r>
            <a:r>
              <a:rPr lang="pl-PL" sz="2400" b="1" dirty="0" err="1"/>
              <a:t>SUBSTITUTE</a:t>
            </a:r>
            <a:endParaRPr lang="pl-PL" sz="2400" b="1" dirty="0"/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Czy możesz w tej rzeczy zastąpić jakiś składnik czymś innym? Inny materiał?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Czy możesz zastąpić jego funkcje? Temat?</a:t>
            </a:r>
          </a:p>
          <a:p>
            <a:endParaRPr lang="pl-PL" sz="2400" dirty="0"/>
          </a:p>
          <a:p>
            <a:r>
              <a:rPr lang="pl-PL" sz="2400" dirty="0"/>
              <a:t>35. </a:t>
            </a:r>
            <a:r>
              <a:rPr lang="pl-PL" sz="2400" b="1" dirty="0" err="1"/>
              <a:t>ELIMINATE</a:t>
            </a:r>
            <a:endParaRPr lang="pl-P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Czy możesz to uprościć? Zmniejszyć?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Czy możesz to podzielić na mniejsze części? Czy możesz usprawnić jedną część?</a:t>
            </a:r>
          </a:p>
        </p:txBody>
      </p:sp>
      <p:pic>
        <p:nvPicPr>
          <p:cNvPr id="7174" name="Picture 6" descr="Znalezione obrazy dla zapytania piÃ³rnik szkolny">
            <a:extLst>
              <a:ext uri="{FF2B5EF4-FFF2-40B4-BE49-F238E27FC236}">
                <a16:creationId xmlns:a16="http://schemas.microsoft.com/office/drawing/2014/main" xmlns="" id="{5DF19D31-D1FA-4C28-9B0C-469FB6B7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58" y="815351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Znalezione obrazy dla zapytania thinkpak card deck michalko">
            <a:extLst>
              <a:ext uri="{FF2B5EF4-FFF2-40B4-BE49-F238E27FC236}">
                <a16:creationId xmlns:a16="http://schemas.microsoft.com/office/drawing/2014/main" xmlns="" id="{9C6EBCB1-6AD3-4BFB-9520-161BE8F99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8" y="4235815"/>
            <a:ext cx="22479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6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nalezione obrazy dla zapytania von oech innovative whack pack">
            <a:extLst>
              <a:ext uri="{FF2B5EF4-FFF2-40B4-BE49-F238E27FC236}">
                <a16:creationId xmlns:a16="http://schemas.microsoft.com/office/drawing/2014/main" xmlns="" id="{70293D7B-3265-463D-BE60-8418E3C0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95" y="1275869"/>
            <a:ext cx="29527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7DA8AB1-0D6D-448C-848C-4D8D93EAC22F}"/>
              </a:ext>
            </a:extLst>
          </p:cNvPr>
          <p:cNvSpPr txBox="1"/>
          <p:nvPr/>
        </p:nvSpPr>
        <p:spPr>
          <a:xfrm>
            <a:off x="2743200" y="285226"/>
            <a:ext cx="5385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Roger von </a:t>
            </a:r>
            <a:r>
              <a:rPr lang="pl-PL" sz="3200" b="1" dirty="0" err="1"/>
              <a:t>Oech</a:t>
            </a:r>
            <a:endParaRPr lang="pl-PL" sz="3200" b="1" dirty="0"/>
          </a:p>
        </p:txBody>
      </p:sp>
      <p:pic>
        <p:nvPicPr>
          <p:cNvPr id="9220" name="Picture 4" descr="Znalezione obrazy dla zapytania von oech innovative whack pack">
            <a:extLst>
              <a:ext uri="{FF2B5EF4-FFF2-40B4-BE49-F238E27FC236}">
                <a16:creationId xmlns:a16="http://schemas.microsoft.com/office/drawing/2014/main" xmlns="" id="{E7E26F64-8034-401F-A04F-516627F2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905000"/>
            <a:ext cx="20383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Znalezione obrazy dla zapytania von oech innovative whack pack">
            <a:extLst>
              <a:ext uri="{FF2B5EF4-FFF2-40B4-BE49-F238E27FC236}">
                <a16:creationId xmlns:a16="http://schemas.microsoft.com/office/drawing/2014/main" xmlns="" id="{57A53CB8-4C70-426F-96DD-970BBE908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r="19714"/>
          <a:stretch/>
        </p:blipFill>
        <p:spPr bwMode="auto">
          <a:xfrm>
            <a:off x="8128932" y="1275869"/>
            <a:ext cx="2880000" cy="44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399222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</TotalTime>
  <Words>599</Words>
  <Application>Microsoft Office PowerPoint</Application>
  <PresentationFormat>Niestandardowy</PresentationFormat>
  <Paragraphs>53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Wycinek</vt:lpstr>
      <vt:lpstr>Karty interakcyjne jako środki dydaktyki twórczości i warunki ich zastosowania nie tylko w szkole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Karty interakcyjne jako środki dydaktyki twórczości i warunki ich zastosowania nie tylko w szkole</dc:title>
  <dc:creator>Krzysztof Szmidt</dc:creator>
  <cp:lastModifiedBy> </cp:lastModifiedBy>
  <cp:revision>16</cp:revision>
  <dcterms:created xsi:type="dcterms:W3CDTF">2018-09-20T17:36:33Z</dcterms:created>
  <dcterms:modified xsi:type="dcterms:W3CDTF">2018-09-25T10:44:57Z</dcterms:modified>
</cp:coreProperties>
</file>